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3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31" autoAdjust="0"/>
  </p:normalViewPr>
  <p:slideViewPr>
    <p:cSldViewPr>
      <p:cViewPr varScale="1">
        <p:scale>
          <a:sx n="100" d="100"/>
          <a:sy n="100" d="100"/>
        </p:scale>
        <p:origin x="-19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Государственный долг</a:t>
            </a:r>
            <a:endParaRPr lang="ru-RU" sz="2000" dirty="0"/>
          </a:p>
        </c:rich>
      </c:tx>
      <c:layout>
        <c:manualLayout>
          <c:xMode val="edge"/>
          <c:yMode val="edge"/>
          <c:x val="0.22731754532597218"/>
          <c:y val="9.2825943316242297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420282992235838E-2"/>
          <c:y val="0.26675513950280927"/>
          <c:w val="0.94687908083072736"/>
          <c:h val="0.703669438775808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Структра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explosion val="25"/>
          <c:dPt>
            <c:idx val="0"/>
            <c:bubble3D val="0"/>
            <c:explosion val="9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dPt>
          <c:dPt>
            <c:idx val="1"/>
            <c:bubble3D val="0"/>
            <c:explosion val="14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733121638579354"/>
                  <c:y val="-0.1005628395090603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65741329287639"/>
                  <c:y val="-6.871294271396750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900" baseline="0" smtClean="0">
                        <a:solidFill>
                          <a:schemeClr val="bg1"/>
                        </a:solidFill>
                      </a:rPr>
                      <a:t>0</a:t>
                    </a:r>
                    <a:r>
                      <a:rPr lang="ru-RU" baseline="0" smtClean="0">
                        <a:solidFill>
                          <a:schemeClr val="bg1"/>
                        </a:solidFill>
                      </a:rPr>
                      <a:t>,</a:t>
                    </a:r>
                    <a:r>
                      <a:rPr lang="en-US" baseline="0" smtClean="0">
                        <a:solidFill>
                          <a:schemeClr val="bg1"/>
                        </a:solidFill>
                      </a:rPr>
                      <a:t>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9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Кредиты кредитных организаций 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20.9</c:v>
                </c:pt>
                <c:pt idx="1">
                  <c:v>79.099999999999994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Кредиты кредитных организаций 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</c:spPr>
    </c:plotArea>
    <c:legend>
      <c:legendPos val="t"/>
      <c:legendEntry>
        <c:idx val="0"/>
        <c:txPr>
          <a:bodyPr/>
          <a:lstStyle/>
          <a:p>
            <a:pPr rtl="0">
              <a:defRPr sz="17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7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4713574630141291"/>
          <c:y val="7.1587075120308333E-2"/>
          <c:w val="0.76553538677851862"/>
          <c:h val="0.13090851747466656"/>
        </c:manualLayout>
      </c:layout>
      <c:overlay val="0"/>
      <c:txPr>
        <a:bodyPr/>
        <a:lstStyle/>
        <a:p>
          <a:pPr rtl="0">
            <a:defRPr sz="1700"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долг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791369674146538"/>
          <c:y val="1.390193769816458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844516500557942E-4"/>
          <c:y val="0.24946631734049446"/>
          <c:w val="0.99930155483499439"/>
          <c:h val="0.736470430761653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explosion val="19"/>
          <c:dPt>
            <c:idx val="0"/>
            <c:bubble3D val="0"/>
            <c:explosion val="21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0659687790471255"/>
                  <c:y val="-0.187930497040512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6253103337865377E-2"/>
                  <c:y val="-2.72286365985727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624387994293921"/>
                  <c:y val="-6.7140715813119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7732526326101981E-2"/>
                  <c:y val="-9.79253575373742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solidFill>
                <a:srgbClr val="FBEEC9">
                  <a:alpha val="0"/>
                </a:srgbClr>
              </a:solidFill>
            </c:spPr>
            <c:txPr>
              <a:bodyPr/>
              <a:lstStyle/>
              <a:p>
                <a:pPr>
                  <a:defRPr sz="19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</c:v>
                </c:pt>
                <c:pt idx="1">
                  <c:v>Бюджетные кредиты</c:v>
                </c:pt>
                <c:pt idx="2">
                  <c:v>Муниципальные гарантии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94.613399999999999</c:v>
                </c:pt>
                <c:pt idx="1">
                  <c:v>5.1882000000000001</c:v>
                </c:pt>
                <c:pt idx="2">
                  <c:v>0.1983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0433977457640525"/>
          <c:y val="7.1588768457927193E-2"/>
          <c:w val="0.80345901204537895"/>
          <c:h val="0.18110310541655619"/>
        </c:manualLayout>
      </c:layout>
      <c:overlay val="0"/>
      <c:txPr>
        <a:bodyPr/>
        <a:lstStyle/>
        <a:p>
          <a:pPr>
            <a:defRPr sz="1700" b="0" i="0" u="none">
              <a:solidFill>
                <a:srgbClr val="4B360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08413-6B46-4409-9A4D-0B90185CA80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CB8E6-A2BC-4F89-8B3D-5510CBB1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77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CB8E6-A2BC-4F89-8B3D-5510CBB19FA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92F7A5-5437-4EAE-A94E-132111C64F1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9" r:id="rId1"/>
    <p:sldLayoutId id="2147485450" r:id="rId2"/>
    <p:sldLayoutId id="2147485451" r:id="rId3"/>
    <p:sldLayoutId id="2147485452" r:id="rId4"/>
    <p:sldLayoutId id="2147485453" r:id="rId5"/>
    <p:sldLayoutId id="2147485454" r:id="rId6"/>
    <p:sldLayoutId id="2147485455" r:id="rId7"/>
    <p:sldLayoutId id="2147485456" r:id="rId8"/>
    <p:sldLayoutId id="2147485457" r:id="rId9"/>
    <p:sldLayoutId id="2147485458" r:id="rId10"/>
    <p:sldLayoutId id="21474854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8172400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и муниципального долга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на 01.01.2022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87303986"/>
              </p:ext>
            </p:extLst>
          </p:nvPr>
        </p:nvGraphicFramePr>
        <p:xfrm>
          <a:off x="251520" y="1412776"/>
          <a:ext cx="4392488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3895263"/>
              </p:ext>
            </p:extLst>
          </p:nvPr>
        </p:nvGraphicFramePr>
        <p:xfrm>
          <a:off x="4644008" y="1359414"/>
          <a:ext cx="4185010" cy="549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723" y="620688"/>
            <a:ext cx="8086725" cy="864096"/>
          </a:xfrm>
          <a:effectLst>
            <a:outerShdw blurRad="50800" dist="50800" dir="5400000" sx="1000" sy="1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долге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 по состоянию на 01.01.2022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24219831"/>
              </p:ext>
            </p:extLst>
          </p:nvPr>
        </p:nvGraphicFramePr>
        <p:xfrm>
          <a:off x="662234" y="1695349"/>
          <a:ext cx="7870206" cy="424899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67495"/>
                <a:gridCol w="1817213"/>
                <a:gridCol w="1585498"/>
              </a:tblGrid>
              <a:tr h="53932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долговых обязательств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9678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ценные бумаги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привлеченные от кредитных организаций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 4 500 000,00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3 </a:t>
                      </a:r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339 046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76</a:t>
                      </a:r>
                      <a:endParaRPr kumimoji="0" lang="ru-RU" sz="14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72809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привлеченные 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других бюджетов бюджетной системы Российской Федерации, </a:t>
                      </a:r>
                      <a:b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 041 155,32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183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,00</a:t>
                      </a:r>
                      <a:endParaRPr kumimoji="0" lang="ru-RU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24037">
                <a:tc>
                  <a:txBody>
                    <a:bodyPr/>
                    <a:lstStyle/>
                    <a:p>
                      <a:pPr marL="360000" algn="l">
                        <a:spcBef>
                          <a:spcPts val="200"/>
                        </a:spcBef>
                      </a:pPr>
                      <a:r>
                        <a:rPr kumimoji="0" lang="ru-RU" sz="1400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долгосрочные бюджетные</a:t>
                      </a:r>
                      <a:r>
                        <a:rPr kumimoji="0" lang="ru-RU" sz="1400" i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кредиты из федерального бюджета</a:t>
                      </a:r>
                      <a:endParaRPr kumimoji="0" lang="ru-RU" sz="1400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 041 155,32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637080">
                <a:tc>
                  <a:txBody>
                    <a:bodyPr/>
                    <a:lstStyle/>
                    <a:p>
                      <a:pPr marL="360000" algn="l">
                        <a:spcBef>
                          <a:spcPts val="200"/>
                        </a:spcBef>
                      </a:pPr>
                      <a:r>
                        <a:rPr lang="ru-RU" sz="14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краткосрочные бюджетные</a:t>
                      </a:r>
                      <a:r>
                        <a:rPr lang="en-US" sz="14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r>
                        <a:rPr lang="ru-RU" sz="140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федерального бюджета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4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4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,00</a:t>
                      </a:r>
                      <a:endParaRPr kumimoji="0" lang="ru-RU" sz="1400" b="0" i="1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37103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г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арантии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7 000,0</a:t>
                      </a:r>
                      <a:endParaRPr kumimoji="0" lang="ru-RU" sz="14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7903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21 541 156,32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529 146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,7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endParaRPr kumimoji="0" lang="ru-RU" sz="14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3069</TotalTime>
  <Words>123</Words>
  <Application>Microsoft Office PowerPoint</Application>
  <PresentationFormat>Экран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Структура государственного и муниципального долга  Кировской области по состоянию на 01.01.2022</vt:lpstr>
      <vt:lpstr>Информация о государственном и муниципальном долге Кировской области по состоянию на 01.01.2022</vt:lpstr>
    </vt:vector>
  </TitlesOfParts>
  <Company>Департамент финансов Кировской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Долговые обязательства Кировской области</dc:title>
  <dc:creator>smorkalova</dc:creator>
  <cp:lastModifiedBy>Нелюбина Татьяна Владимировна</cp:lastModifiedBy>
  <cp:revision>385</cp:revision>
  <cp:lastPrinted>2022-01-28T10:55:49Z</cp:lastPrinted>
  <dcterms:created xsi:type="dcterms:W3CDTF">2016-03-15T07:52:22Z</dcterms:created>
  <dcterms:modified xsi:type="dcterms:W3CDTF">2022-01-28T10:57:01Z</dcterms:modified>
</cp:coreProperties>
</file>